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1" r:id="rId5"/>
    <p:sldId id="263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E7480B8-8A0A-4B56-8D54-E823DCC0F8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E057513-9C93-48C4-B8CC-06DEEABEBE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18A45D-0270-4B85-BA84-29A26462B853}" type="datetime1">
              <a:rPr lang="pt-BR" smtClean="0"/>
              <a:t>27/08/2025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526431-228F-49AB-A288-2D3B4D5BF0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BF697D2-41EF-4DF0-B5BE-33D0275CE7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CE9BC7-1D88-46B0-89EB-967B831C2B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42384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3879B29-B324-4CB3-B9C9-1A3BB0F88CD5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4331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683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F4661-03CB-DD22-3EF3-8BCDFD37D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711FF7B6-2949-7688-1125-6A3319A636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FF7D18F-2F35-159F-E4C1-683ABDFA1F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57AFE48-E42F-9FA2-1BA3-864A69C55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8271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3AE50-D2C2-2247-64A5-B21DFA854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1F513942-4F13-B467-5B8A-874FB77AF0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50785A9F-B2BF-8B57-103E-5D40DC09B1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7F94575-76A7-331F-F061-2A4969DE3D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0371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2F8C8-EA6F-7682-4857-3FE8F504C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6D8C38FF-91F9-EFD1-9D7E-3F1035D6DA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B84D5FF-137E-94D1-5A74-584099381A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7A36A90-4E7B-903C-E27A-6B508FAC54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4141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D46CA-0CB3-D602-49E3-4DCD6A6C2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38A514E0-09F7-F3F0-04EC-01D35BAA5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110DB60-881C-8A5B-ECFD-8FFF7158B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12B496-9954-C2A4-3CD3-0576E87168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2491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D46CA-0CB3-D602-49E3-4DCD6A6C2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38A514E0-09F7-F3F0-04EC-01D35BAA5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110DB60-881C-8A5B-ECFD-8FFF7158B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12B496-9954-C2A4-3CD3-0576E87168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9717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D46CA-0CB3-D602-49E3-4DCD6A6C2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38A514E0-09F7-F3F0-04EC-01D35BAA5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110DB60-881C-8A5B-ECFD-8FFF7158B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12B496-9954-C2A4-3CD3-0576E87168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4075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4EB379-06D1-44CD-80C8-096187295FC7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C732B9-82A8-45C4-976D-822ACC409CDD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C8518B-8377-41B6-9B96-12E790E48149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E661AF-0B74-4EE7-A109-4CEE3749C184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79E101-74A5-43BE-8E74-04C2FE42D6AB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0CA58C-FF46-4766-9E9B-E72B9B44FF89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666DD-2042-4EC4-9C9F-868D9F79DB8D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0B3305-99C5-4BCF-B4EA-119885D4E9F4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78DDE-E7E4-4622-BA10-1F47372DE173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D05E10-71A5-4067-831B-D57CDF04C08C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822D98-22A8-41D2-8B81-94C9C0F6C77D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243BA4-104E-4035-B79E-FB739DE7A669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A5BFCA-CDBB-48D1-B229-F34D96B746CD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34F18B-CA89-4A35-A6CA-8796BD54175D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96D4CD-C0A1-4E5F-AA3F-2E98C4D2A17C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BD1C24-9164-4C7B-8465-87C520346692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285A4C-0B52-4EE7-8847-A72082F31286}" type="datetime1">
              <a:rPr lang="pt-BR" noProof="0" smtClean="0"/>
              <a:t>27/08/2025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D665FD3-DBF9-45B5-AAA0-B0EECBA09184}" type="datetime1">
              <a:rPr lang="pt-BR" noProof="0" smtClean="0"/>
              <a:t>27/08/2025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pt-BR" dirty="0"/>
              <a:t>Sistema CRUD Gamificado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/>
            <a:r>
              <a:rPr lang="pt-BR" dirty="0"/>
              <a:t>Uma Abordagem Moderna para Gerenciamento de Dados com Gamificação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37799E-BF1D-4781-8A05-EC02B4853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Informações Adicionais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74F93F-8173-43F6-ABAF-2B752D0D6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  <a:p>
            <a:r>
              <a:rPr lang="pt-BR" dirty="0"/>
              <a:t>Repositório GitHub: https://github.com/VitorNoe/CRUD---gamification.git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Node.js Necessário: Versão 18.x ou superior.</a:t>
            </a:r>
          </a:p>
        </p:txBody>
      </p:sp>
    </p:spTree>
    <p:extLst>
      <p:ext uri="{BB962C8B-B14F-4D97-AF65-F5344CB8AC3E}">
        <p14:creationId xmlns:p14="http://schemas.microsoft.com/office/powerpoint/2010/main" val="2462957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CD5D6-710E-BE45-E4B7-69C621D61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02367"/>
            <a:ext cx="9905998" cy="1478570"/>
          </a:xfrm>
        </p:spPr>
        <p:txBody>
          <a:bodyPr/>
          <a:lstStyle/>
          <a:p>
            <a:r>
              <a:rPr lang="pt-BR" dirty="0"/>
              <a:t>Arquitetura e Ferramentas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73BC9E-A06F-7AB7-4718-A1BD5001E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43790"/>
            <a:ext cx="9905999" cy="4811843"/>
          </a:xfrm>
        </p:spPr>
        <p:txBody>
          <a:bodyPr>
            <a:normAutofit fontScale="70000" lnSpcReduction="20000"/>
          </a:bodyPr>
          <a:lstStyle/>
          <a:p>
            <a:r>
              <a:rPr lang="pt-BR" sz="2600" dirty="0"/>
              <a:t>Nosso sistema é construído sobre uma arquitetura robusta, dividida em </a:t>
            </a:r>
            <a:r>
              <a:rPr lang="pt-BR" sz="2600" dirty="0" err="1"/>
              <a:t>frontend</a:t>
            </a:r>
            <a:r>
              <a:rPr lang="pt-BR" sz="2600" dirty="0"/>
              <a:t> e </a:t>
            </a:r>
            <a:r>
              <a:rPr lang="pt-BR" sz="2600" dirty="0" err="1"/>
              <a:t>backend</a:t>
            </a:r>
            <a:r>
              <a:rPr lang="pt-BR" sz="2600" dirty="0"/>
              <a:t>, garantindo escalabilidade e manutenibilidade. Utilizamos tecnologias modernas para oferecer uma experiência de usuário fluida e um desenvolvimento eficiente.</a:t>
            </a:r>
          </a:p>
          <a:p>
            <a:r>
              <a:rPr lang="pt-BR" sz="2600" dirty="0"/>
              <a:t>Tecnologias </a:t>
            </a:r>
            <a:r>
              <a:rPr lang="pt-BR" sz="2600" dirty="0" err="1"/>
              <a:t>Frontend</a:t>
            </a:r>
            <a:r>
              <a:rPr lang="pt-BR" sz="2600" dirty="0"/>
              <a:t>:</a:t>
            </a:r>
          </a:p>
          <a:p>
            <a:r>
              <a:rPr lang="pt-BR" sz="2600" dirty="0" err="1"/>
              <a:t>React</a:t>
            </a:r>
            <a:r>
              <a:rPr lang="pt-BR" sz="2600" dirty="0"/>
              <a:t> 18: Para uma interface de usuário dinâmica e reativa.</a:t>
            </a:r>
          </a:p>
          <a:p>
            <a:r>
              <a:rPr lang="pt-BR" sz="2600" dirty="0" err="1"/>
              <a:t>Tailwind</a:t>
            </a:r>
            <a:r>
              <a:rPr lang="pt-BR" sz="2600" dirty="0"/>
              <a:t> CSS &amp; </a:t>
            </a:r>
            <a:r>
              <a:rPr lang="pt-BR" sz="2600" dirty="0" err="1"/>
              <a:t>Shadcn</a:t>
            </a:r>
            <a:r>
              <a:rPr lang="pt-BR" sz="2600" dirty="0"/>
              <a:t>/UI: Para um design rápido e consistente, com componentes reutilizáveis.</a:t>
            </a:r>
          </a:p>
          <a:p>
            <a:r>
              <a:rPr lang="pt-BR" sz="2600" dirty="0" err="1"/>
              <a:t>Framer</a:t>
            </a:r>
            <a:r>
              <a:rPr lang="pt-BR" sz="2600" dirty="0"/>
              <a:t> Motion: Para as animações suaves e efeitos visuais que dão vida ao estilo </a:t>
            </a:r>
            <a:r>
              <a:rPr lang="pt-BR" sz="2600" dirty="0" err="1"/>
              <a:t>Frutiger</a:t>
            </a:r>
            <a:r>
              <a:rPr lang="pt-BR" sz="2600" dirty="0"/>
              <a:t> Aero.</a:t>
            </a:r>
          </a:p>
          <a:p>
            <a:r>
              <a:rPr lang="pt-BR" sz="2600" dirty="0"/>
              <a:t>Tecnologias </a:t>
            </a:r>
            <a:r>
              <a:rPr lang="pt-BR" sz="2600" dirty="0" err="1"/>
              <a:t>Backend</a:t>
            </a:r>
            <a:r>
              <a:rPr lang="pt-BR" sz="2600" dirty="0"/>
              <a:t>:</a:t>
            </a:r>
          </a:p>
          <a:p>
            <a:r>
              <a:rPr lang="pt-BR" sz="2600" dirty="0"/>
              <a:t>PHP 8.1: Como linguagem de servidor para nossa API </a:t>
            </a:r>
            <a:r>
              <a:rPr lang="pt-BR" sz="2600" dirty="0" err="1"/>
              <a:t>RESTful</a:t>
            </a:r>
            <a:r>
              <a:rPr lang="pt-BR" sz="2600" dirty="0"/>
              <a:t>.</a:t>
            </a:r>
          </a:p>
          <a:p>
            <a:r>
              <a:rPr lang="pt-BR" sz="2600" dirty="0"/>
              <a:t>MySQL 8.0: Para o gerenciamento do banco de dados, incluindo os dados do CRUD e da gamificação.</a:t>
            </a:r>
          </a:p>
          <a:p>
            <a:r>
              <a:rPr lang="pt-BR" sz="2600" dirty="0"/>
              <a:t>Apache: Servidor web para hospedar o </a:t>
            </a:r>
            <a:r>
              <a:rPr lang="pt-BR" sz="2600" dirty="0" err="1"/>
              <a:t>backend</a:t>
            </a:r>
            <a:r>
              <a:rPr lang="pt-BR" sz="2600" dirty="0"/>
              <a:t> PHP.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87835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Adicionando Novos Itens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/>
          </a:bodyPr>
          <a:lstStyle/>
          <a:p>
            <a:r>
              <a:rPr lang="pt-BR" sz="1600" dirty="0"/>
              <a:t>A funcionalidade de criação de itens é o ponto de partida para o usuário interagir com o sistema. Projetamos uma interface intuitiva que facilita a inserção de novos dados, e cada item criado é imediatamente recompensado com pontos, incentivando a participação.</a:t>
            </a:r>
          </a:p>
          <a:p>
            <a:pPr marL="0" indent="0">
              <a:buNone/>
            </a:pPr>
            <a:r>
              <a:rPr lang="pt-BR" sz="1600" dirty="0"/>
              <a:t>- Destaques:</a:t>
            </a:r>
          </a:p>
          <a:p>
            <a:r>
              <a:rPr lang="pt-BR" sz="1600" dirty="0"/>
              <a:t>Formulário claro e fácil de preencher.</a:t>
            </a:r>
          </a:p>
          <a:p>
            <a:r>
              <a:rPr lang="pt-BR" sz="1600" dirty="0"/>
              <a:t>Feedback visual instantâneo após a criação.</a:t>
            </a:r>
          </a:p>
          <a:p>
            <a:r>
              <a:rPr lang="pt-BR" sz="1600" dirty="0"/>
              <a:t>Atribuição de +10 pontos por cada item criado.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BE306-46FE-C9BE-721C-465F7678E9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2070535D-975D-EF40-5F58-E47BBB248C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821EA8-3EB3-2310-E5E8-C1A51EF62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Gerenciando Seus Itens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F5D671-C847-42BA-9D44-69B8B854A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/>
          </a:bodyPr>
          <a:lstStyle/>
          <a:p>
            <a:r>
              <a:rPr lang="pt-BR" sz="1600" dirty="0"/>
              <a:t>Após a criação, os itens são exibidos em uma lista organizada, permitindo ao usuário ter uma visão clara de todos os seus registros. A edição é um processo simples, garantindo que as informações possam ser atualizadas facilmente.</a:t>
            </a:r>
          </a:p>
          <a:p>
            <a:pPr marL="0" indent="0">
              <a:buNone/>
            </a:pPr>
            <a:r>
              <a:rPr lang="pt-BR" sz="1600" dirty="0"/>
              <a:t>- Destaques:</a:t>
            </a:r>
          </a:p>
          <a:p>
            <a:r>
              <a:rPr lang="pt-BR" sz="1600" dirty="0"/>
              <a:t>Lista de itens com informações essenciais.</a:t>
            </a:r>
          </a:p>
          <a:p>
            <a:r>
              <a:rPr lang="pt-BR" sz="1600" dirty="0"/>
              <a:t>Botões de edição e exclusão intuitivos.</a:t>
            </a:r>
          </a:p>
          <a:p>
            <a:r>
              <a:rPr lang="pt-BR" sz="1600" dirty="0"/>
              <a:t>Edição de itens recompensa com +5 pontos.</a:t>
            </a:r>
          </a:p>
          <a:p>
            <a:pPr marL="0" indent="0">
              <a:buNone/>
            </a:pP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426560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1A4B7-3930-0B21-8E43-204A0A976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B07F239D-9D8A-2453-9E1D-543D5739C5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0740482-FDE9-0739-2F3A-7D01BAB72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Mantendo a Organização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2D8AB8-5E31-EBCB-A498-F5A473B5B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/>
          </a:bodyPr>
          <a:lstStyle/>
          <a:p>
            <a:r>
              <a:rPr lang="pt-BR" sz="1600" dirty="0"/>
              <a:t>A capacidade de remover itens é crucial para manter a organização e a relevância dos dados. Nosso sistema oferece uma exclusão direta, e até mesmo essa ação é incentivada com pontos.</a:t>
            </a:r>
          </a:p>
          <a:p>
            <a:pPr marL="0" indent="0">
              <a:buNone/>
            </a:pPr>
            <a:r>
              <a:rPr lang="pt-BR" sz="1600" dirty="0"/>
              <a:t>- Destaques:</a:t>
            </a:r>
          </a:p>
          <a:p>
            <a:r>
              <a:rPr lang="pt-BR" sz="1600" dirty="0"/>
              <a:t>Processo de exclusão direto e sem complicações.</a:t>
            </a:r>
          </a:p>
          <a:p>
            <a:r>
              <a:rPr lang="pt-BR" sz="1600" dirty="0"/>
              <a:t>Confirmação para evitar exclusões acidentais.</a:t>
            </a:r>
          </a:p>
          <a:p>
            <a:r>
              <a:rPr lang="pt-BR" sz="1600" dirty="0"/>
              <a:t>Exclusão de itens recompensa com +2 pontos.</a:t>
            </a:r>
          </a:p>
          <a:p>
            <a:pPr marL="0" indent="0">
              <a:buNone/>
            </a:pP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3249918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E22E83-9568-2626-1071-BEA490401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D9B38569-7815-1EC6-6BCD-02117660F8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072F0D7-4603-C37C-02C1-22B3664C2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Engajamento Através da Gamificação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666B01-5442-4ACA-3D49-B00CFEF0F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 lnSpcReduction="10000"/>
          </a:bodyPr>
          <a:lstStyle/>
          <a:p>
            <a:r>
              <a:rPr lang="pt-BR" sz="1600" dirty="0"/>
              <a:t>O coração do nosso sistema é a gamificação, que transforma tarefas rotineiras em um jogo. Os usuários são recompensados com pontos por suas ações e desbloqueiam </a:t>
            </a:r>
            <a:r>
              <a:rPr lang="pt-BR" sz="1600" dirty="0" err="1"/>
              <a:t>badges</a:t>
            </a:r>
            <a:r>
              <a:rPr lang="pt-BR" sz="1600" dirty="0"/>
              <a:t> ao atingir marcos específicos, criando um senso de progresso e realização.</a:t>
            </a:r>
          </a:p>
          <a:p>
            <a:pPr marL="0" indent="0">
              <a:buNone/>
            </a:pPr>
            <a:r>
              <a:rPr lang="pt-BR" sz="1600" dirty="0"/>
              <a:t>- Pontos:</a:t>
            </a:r>
          </a:p>
          <a:p>
            <a:r>
              <a:rPr lang="pt-BR" sz="1600" dirty="0"/>
              <a:t>Criar Item: +10 pontos</a:t>
            </a:r>
          </a:p>
          <a:p>
            <a:r>
              <a:rPr lang="pt-BR" sz="1600" dirty="0"/>
              <a:t>Editar Item: +5 pontos</a:t>
            </a:r>
          </a:p>
          <a:p>
            <a:r>
              <a:rPr lang="pt-BR" sz="1600" dirty="0"/>
              <a:t>Deletar Item: +2 pontos</a:t>
            </a:r>
          </a:p>
          <a:p>
            <a:r>
              <a:rPr lang="pt-BR" sz="1600" dirty="0" err="1"/>
              <a:t>Badges</a:t>
            </a:r>
            <a:r>
              <a:rPr lang="pt-BR" sz="1600" dirty="0"/>
              <a:t> (Exemplos):</a:t>
            </a:r>
          </a:p>
          <a:p>
            <a:r>
              <a:rPr lang="pt-BR" sz="1600" dirty="0"/>
              <a:t>Primeiro Passo: Conquistado ao criar o primeiro item.</a:t>
            </a:r>
          </a:p>
          <a:p>
            <a:r>
              <a:rPr lang="pt-BR" sz="1600" dirty="0"/>
              <a:t>Organizador: Conquistado ao criar 10 itens.</a:t>
            </a:r>
          </a:p>
          <a:p>
            <a:r>
              <a:rPr lang="pt-BR" sz="1600" dirty="0"/>
              <a:t>Mestre do Inventário: Conquistado ao criar 50 itens.</a:t>
            </a:r>
          </a:p>
          <a:p>
            <a:pPr marL="0" indent="0">
              <a:buNone/>
            </a:pP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3800868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DF24E-A951-D190-2E04-E77CD73B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B04AE763-EEE8-6C91-F9DC-D296731B32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766EA0F-4AF1-0DA3-420D-9155E24E9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Competição Saudável e </a:t>
            </a:r>
            <a:r>
              <a:rPr lang="pt-BR" sz="3200" dirty="0" err="1"/>
              <a:t>Auto-Análise</a:t>
            </a:r>
            <a:endParaRPr lang="pt-BR" sz="32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74C4F7-CFB5-C222-B4A4-199D5475B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 lnSpcReduction="10000"/>
          </a:bodyPr>
          <a:lstStyle/>
          <a:p>
            <a:r>
              <a:rPr lang="pt-BR" sz="1600" dirty="0"/>
              <a:t>Para fomentar a competição saudável e permitir que os usuários acompanhem seu desempenho, implementamos um sistema de ranking e uma tela de perfil detalhada. Isso adiciona uma camada social e de autorreflexão à experiência.</a:t>
            </a:r>
          </a:p>
          <a:p>
            <a:pPr marL="0" indent="0">
              <a:buNone/>
            </a:pPr>
            <a:r>
              <a:rPr lang="pt-BR" sz="1600" dirty="0"/>
              <a:t>- Ranking:</a:t>
            </a:r>
          </a:p>
          <a:p>
            <a:r>
              <a:rPr lang="pt-BR" sz="1600" dirty="0"/>
              <a:t>Classificação dos usuários com base nos pontos acumulados.</a:t>
            </a:r>
          </a:p>
          <a:p>
            <a:r>
              <a:rPr lang="pt-BR" sz="1600" dirty="0"/>
              <a:t>Exibição da posição do usuário em relação aos outros.</a:t>
            </a:r>
          </a:p>
          <a:p>
            <a:pPr marL="0" indent="0">
              <a:buNone/>
            </a:pPr>
            <a:r>
              <a:rPr lang="pt-BR" sz="1600" dirty="0"/>
              <a:t>- Perfil do Usuário:</a:t>
            </a:r>
          </a:p>
          <a:p>
            <a:r>
              <a:rPr lang="pt-BR" sz="1600" dirty="0"/>
              <a:t>Visão geral dos pontos totais.</a:t>
            </a:r>
          </a:p>
          <a:p>
            <a:r>
              <a:rPr lang="pt-BR" sz="1600" dirty="0"/>
              <a:t>Número de </a:t>
            </a:r>
            <a:r>
              <a:rPr lang="pt-BR" sz="1600" dirty="0" err="1"/>
              <a:t>badges</a:t>
            </a:r>
            <a:r>
              <a:rPr lang="pt-BR" sz="1600" dirty="0"/>
              <a:t> conquistados.</a:t>
            </a:r>
          </a:p>
          <a:p>
            <a:r>
              <a:rPr lang="pt-BR" sz="1600" dirty="0"/>
              <a:t>Quantidade de itens criados.</a:t>
            </a:r>
          </a:p>
          <a:p>
            <a:r>
              <a:rPr lang="pt-BR" sz="1600" dirty="0"/>
              <a:t>Tabela de pontuação detalhada para cada ação.</a:t>
            </a:r>
          </a:p>
        </p:txBody>
      </p:sp>
    </p:spTree>
    <p:extLst>
      <p:ext uri="{BB962C8B-B14F-4D97-AF65-F5344CB8AC3E}">
        <p14:creationId xmlns:p14="http://schemas.microsoft.com/office/powerpoint/2010/main" val="3595820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DF24E-A951-D190-2E04-E77CD73B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B04AE763-EEE8-6C91-F9DC-D296731B32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766EA0F-4AF1-0DA3-420D-9155E24E9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Imersão Visual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74C4F7-CFB5-C222-B4A4-199D5475B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 lnSpcReduction="10000"/>
          </a:bodyPr>
          <a:lstStyle/>
          <a:p>
            <a:pPr algn="l"/>
            <a:r>
              <a:rPr lang="pt-BR" sz="1600" b="0" i="0" dirty="0">
                <a:effectLst/>
              </a:rPr>
              <a:t>Nosso sistema se destaca pelo seu design inspirado no estilo </a:t>
            </a:r>
            <a:r>
              <a:rPr lang="pt-BR" sz="1600" b="0" i="0" dirty="0" err="1">
                <a:effectLst/>
              </a:rPr>
              <a:t>Frutiger</a:t>
            </a:r>
            <a:r>
              <a:rPr lang="pt-BR" sz="1600" b="0" i="0" dirty="0">
                <a:effectLst/>
              </a:rPr>
              <a:t> Aero, que combina elementos de </a:t>
            </a:r>
            <a:r>
              <a:rPr lang="pt-BR" sz="1600" b="0" i="0" dirty="0" err="1">
                <a:effectLst/>
              </a:rPr>
              <a:t>glass</a:t>
            </a:r>
            <a:r>
              <a:rPr lang="pt-BR" sz="1600" b="0" i="0" dirty="0">
                <a:effectLst/>
              </a:rPr>
              <a:t> </a:t>
            </a:r>
            <a:r>
              <a:rPr lang="pt-BR" sz="1600" b="0" i="0" dirty="0" err="1">
                <a:effectLst/>
              </a:rPr>
              <a:t>morphism</a:t>
            </a:r>
            <a:r>
              <a:rPr lang="pt-BR" sz="1600" b="0" i="0" dirty="0">
                <a:effectLst/>
              </a:rPr>
              <a:t>, gradientes suaves e animações fluidas para criar uma experiência visual imersiva e moderna. As cores azul, roxo e preto foram escolhidas para reforçar essa estética.</a:t>
            </a:r>
          </a:p>
          <a:p>
            <a:pPr marL="0" indent="0" algn="l">
              <a:buNone/>
            </a:pPr>
            <a:r>
              <a:rPr lang="pt-BR" sz="1600" b="1" i="0" dirty="0">
                <a:effectLst/>
              </a:rPr>
              <a:t>- Elementos Visuais Chave:</a:t>
            </a:r>
            <a:endParaRPr lang="pt-BR" sz="1600" b="0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600" b="1" i="0" dirty="0">
                <a:effectLst/>
              </a:rPr>
              <a:t>Glass </a:t>
            </a:r>
            <a:r>
              <a:rPr lang="pt-BR" sz="1600" b="1" i="0" dirty="0" err="1">
                <a:effectLst/>
              </a:rPr>
              <a:t>Morphism</a:t>
            </a:r>
            <a:r>
              <a:rPr lang="pt-BR" sz="1600" b="1" i="0" dirty="0">
                <a:effectLst/>
              </a:rPr>
              <a:t>:</a:t>
            </a:r>
            <a:r>
              <a:rPr lang="pt-BR" sz="1600" b="0" i="0" dirty="0">
                <a:effectLst/>
              </a:rPr>
              <a:t> Efeito de vidro fosco em elementos da interface.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600" b="1" i="0" dirty="0">
                <a:effectLst/>
              </a:rPr>
              <a:t>Gradientes Suaves:</a:t>
            </a:r>
            <a:r>
              <a:rPr lang="pt-BR" sz="1600" b="0" i="0" dirty="0">
                <a:effectLst/>
              </a:rPr>
              <a:t> Transições de cores que adicionam profundidade.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600" b="1" i="0" dirty="0">
                <a:effectLst/>
              </a:rPr>
              <a:t>Animações com </a:t>
            </a:r>
            <a:r>
              <a:rPr lang="pt-BR" sz="1600" b="1" i="0" dirty="0" err="1">
                <a:effectLst/>
              </a:rPr>
              <a:t>Framer</a:t>
            </a:r>
            <a:r>
              <a:rPr lang="pt-BR" sz="1600" b="1" i="0" dirty="0">
                <a:effectLst/>
              </a:rPr>
              <a:t> Motion:</a:t>
            </a:r>
            <a:r>
              <a:rPr lang="pt-BR" sz="1600" b="0" i="0" dirty="0">
                <a:effectLst/>
              </a:rPr>
              <a:t> Movimentos orgânicos e responsivos.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600" b="1" i="0" dirty="0">
                <a:effectLst/>
              </a:rPr>
              <a:t>Paleta de Cores:</a:t>
            </a:r>
            <a:r>
              <a:rPr lang="pt-BR" sz="1600" b="0" i="0" dirty="0">
                <a:effectLst/>
              </a:rPr>
              <a:t> Azul, roxo e preto dominam a interface, criando uma atmosfera futurista e elegante.</a:t>
            </a:r>
          </a:p>
          <a:p>
            <a:pPr marL="0" indent="0">
              <a:buNone/>
            </a:pP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3641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DF24E-A951-D190-2E04-E77CD73B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B04AE763-EEE8-6C91-F9DC-D296731B32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766EA0F-4AF1-0DA3-420D-9155E24E9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37493"/>
            <a:ext cx="3084891" cy="1478570"/>
          </a:xfrm>
        </p:spPr>
        <p:txBody>
          <a:bodyPr rtlCol="0">
            <a:normAutofit/>
          </a:bodyPr>
          <a:lstStyle/>
          <a:p>
            <a:r>
              <a:rPr lang="pt-BR" sz="3200" dirty="0"/>
              <a:t>Conclusão e Futuro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74C4F7-CFB5-C222-B4A4-199D5475B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468438"/>
            <a:ext cx="4634293" cy="5352069"/>
          </a:xfrm>
        </p:spPr>
        <p:txBody>
          <a:bodyPr rtlCol="0">
            <a:normAutofit/>
          </a:bodyPr>
          <a:lstStyle/>
          <a:p>
            <a:r>
              <a:rPr lang="pt-BR" sz="1600" dirty="0"/>
              <a:t>O Sistema CRUD </a:t>
            </a:r>
            <a:r>
              <a:rPr lang="pt-BR" sz="1600" dirty="0" err="1"/>
              <a:t>Gamificado</a:t>
            </a:r>
            <a:r>
              <a:rPr lang="pt-BR" sz="1600" dirty="0"/>
              <a:t> é uma prova de conceito de como a gamificação pode transformar a interação do usuário com aplicações de gerenciamento de dados. Ele demonstra a integração bem-sucedida de </a:t>
            </a:r>
            <a:r>
              <a:rPr lang="pt-BR" sz="1600" dirty="0" err="1"/>
              <a:t>frontend</a:t>
            </a:r>
            <a:r>
              <a:rPr lang="pt-BR" sz="1600" dirty="0"/>
              <a:t> e </a:t>
            </a:r>
            <a:r>
              <a:rPr lang="pt-BR" sz="1600" dirty="0" err="1"/>
              <a:t>backend</a:t>
            </a:r>
            <a:r>
              <a:rPr lang="pt-BR" sz="1600" dirty="0"/>
              <a:t> com um design visualmente atraente.</a:t>
            </a:r>
          </a:p>
          <a:p>
            <a:pPr marL="0" indent="0">
              <a:buNone/>
            </a:pPr>
            <a:endParaRPr lang="pt-BR" sz="1600" dirty="0"/>
          </a:p>
          <a:p>
            <a:pPr marL="0" indent="0">
              <a:buNone/>
            </a:pPr>
            <a:r>
              <a:rPr lang="pt-BR" sz="1600" dirty="0"/>
              <a:t>- Próximas Melhorias Sugeridas:</a:t>
            </a:r>
          </a:p>
          <a:p>
            <a:r>
              <a:rPr lang="pt-BR" sz="1600" dirty="0"/>
              <a:t>Sistema de níveis baseado em pontos.</a:t>
            </a:r>
          </a:p>
          <a:p>
            <a:r>
              <a:rPr lang="pt-BR" sz="1600" dirty="0"/>
              <a:t>Mais tipos de </a:t>
            </a:r>
            <a:r>
              <a:rPr lang="pt-BR" sz="1600" dirty="0" err="1"/>
              <a:t>badges</a:t>
            </a:r>
            <a:r>
              <a:rPr lang="pt-BR" sz="1600" dirty="0"/>
              <a:t> temáticos.</a:t>
            </a:r>
          </a:p>
          <a:p>
            <a:r>
              <a:rPr lang="pt-BR" sz="1600" dirty="0"/>
              <a:t>Notificações </a:t>
            </a:r>
            <a:r>
              <a:rPr lang="pt-BR" sz="1600" dirty="0" err="1"/>
              <a:t>push</a:t>
            </a:r>
            <a:r>
              <a:rPr lang="pt-BR" sz="1600" dirty="0"/>
              <a:t> para conquistas.</a:t>
            </a:r>
          </a:p>
          <a:p>
            <a:r>
              <a:rPr lang="pt-BR" sz="1600" dirty="0"/>
              <a:t>Histórico de ações do usuário.</a:t>
            </a:r>
          </a:p>
          <a:p>
            <a:r>
              <a:rPr lang="pt-BR" sz="1600" dirty="0"/>
              <a:t>Sistema de amigos e competições.</a:t>
            </a:r>
          </a:p>
        </p:txBody>
      </p:sp>
    </p:spTree>
    <p:extLst>
      <p:ext uri="{BB962C8B-B14F-4D97-AF65-F5344CB8AC3E}">
        <p14:creationId xmlns:p14="http://schemas.microsoft.com/office/powerpoint/2010/main" val="40609299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28_TF45165253" id="{984161F4-FFE1-4950-87D4-DFE4123C6A75}" vid="{B74535F1-FD7C-4781-9213-0422BA09E17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34</TotalTime>
  <Words>772</Words>
  <Application>Microsoft Office PowerPoint</Application>
  <PresentationFormat>Widescreen</PresentationFormat>
  <Paragraphs>80</Paragraphs>
  <Slides>10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Circuito</vt:lpstr>
      <vt:lpstr>Sistema CRUD Gamificado</vt:lpstr>
      <vt:lpstr>Arquitetura e Ferramentas</vt:lpstr>
      <vt:lpstr>Adicionando Novos Itens</vt:lpstr>
      <vt:lpstr>Gerenciando Seus Itens</vt:lpstr>
      <vt:lpstr>Mantendo a Organização</vt:lpstr>
      <vt:lpstr>Engajamento Através da Gamificação</vt:lpstr>
      <vt:lpstr>Competição Saudável e Auto-Análise</vt:lpstr>
      <vt:lpstr>Imersão Visual</vt:lpstr>
      <vt:lpstr>Conclusão e Futuro do Projeto</vt:lpstr>
      <vt:lpstr>Informações Adicionais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CRUD Gamificado</dc:title>
  <dc:creator>Vitor Noe</dc:creator>
  <cp:lastModifiedBy>VITOR LUCIANO CARDOSO NOE</cp:lastModifiedBy>
  <cp:revision>4</cp:revision>
  <dcterms:created xsi:type="dcterms:W3CDTF">2025-08-27T20:54:49Z</dcterms:created>
  <dcterms:modified xsi:type="dcterms:W3CDTF">2025-08-27T22:02:13Z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